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8" r:id="rId7"/>
    <p:sldId id="261" r:id="rId8"/>
    <p:sldId id="269" r:id="rId9"/>
    <p:sldId id="262" r:id="rId10"/>
    <p:sldId id="264" r:id="rId11"/>
    <p:sldId id="265" r:id="rId12"/>
    <p:sldId id="266" r:id="rId13"/>
  </p:sldIdLst>
  <p:sldSz cx="9144000" cy="6858000" type="screen4x3"/>
  <p:notesSz cx="6797675" cy="98742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9" autoAdjust="0"/>
  </p:normalViewPr>
  <p:slideViewPr>
    <p:cSldViewPr>
      <p:cViewPr>
        <p:scale>
          <a:sx n="75" d="100"/>
          <a:sy n="75" d="100"/>
        </p:scale>
        <p:origin x="-1848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6B4A5-0292-412D-B681-2A84BB62C389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295B3-FF06-4523-9BC3-AB9AD55460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76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295B3-FF06-4523-9BC3-AB9AD554605B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6058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25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22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112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847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335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65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189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00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08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736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96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665D4-5CB6-40EA-9731-0515FE46B817}" type="datetimeFigureOut">
              <a:rPr lang="es-ES" smtClean="0"/>
              <a:t>06/08/2019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A5D-4115-4009-BDB1-DCF645231F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33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124744"/>
            <a:ext cx="6831897" cy="446449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379" y="404664"/>
            <a:ext cx="7772400" cy="864096"/>
          </a:xfrm>
        </p:spPr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  <a:latin typeface="Trebuchet MS" pitchFamily="34" charset="0"/>
              </a:rPr>
              <a:t>KETKAL COMUNICACIONES</a:t>
            </a:r>
            <a:endParaRPr lang="es-ES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5301208"/>
            <a:ext cx="6400800" cy="1368152"/>
          </a:xfrm>
        </p:spPr>
        <p:txBody>
          <a:bodyPr>
            <a:normAutofit fontScale="32500" lnSpcReduction="20000"/>
          </a:bodyPr>
          <a:lstStyle/>
          <a:p>
            <a:endParaRPr lang="es-ES" sz="2600" u="sng" dirty="0" smtClean="0">
              <a:solidFill>
                <a:srgbClr val="FF0000"/>
              </a:solidFill>
              <a:latin typeface="Trebuchet MS" pitchFamily="34" charset="0"/>
            </a:endParaRPr>
          </a:p>
          <a:p>
            <a:endParaRPr lang="es-ES" sz="5000" u="sng" dirty="0">
              <a:solidFill>
                <a:srgbClr val="FF0000"/>
              </a:solidFill>
              <a:latin typeface="Trebuchet MS" pitchFamily="34" charset="0"/>
            </a:endParaRPr>
          </a:p>
          <a:p>
            <a:r>
              <a:rPr lang="es-ES" sz="5500" b="1" u="sng" dirty="0" smtClean="0">
                <a:solidFill>
                  <a:srgbClr val="FF0000"/>
                </a:solidFill>
                <a:latin typeface="Trebuchet MS" pitchFamily="34" charset="0"/>
              </a:rPr>
              <a:t>ESTUDIO </a:t>
            </a:r>
            <a:r>
              <a:rPr lang="es-ES" sz="5500" b="1" u="sng" dirty="0">
                <a:solidFill>
                  <a:srgbClr val="FF0000"/>
                </a:solidFill>
                <a:latin typeface="Trebuchet MS" pitchFamily="34" charset="0"/>
              </a:rPr>
              <a:t>COMUNICACIONES </a:t>
            </a:r>
            <a:endParaRPr lang="es-ES" sz="5500" b="1" dirty="0">
              <a:solidFill>
                <a:srgbClr val="FF0000"/>
              </a:solidFill>
              <a:latin typeface="Trebuchet MS" pitchFamily="34" charset="0"/>
            </a:endParaRPr>
          </a:p>
          <a:p>
            <a:r>
              <a:rPr lang="es-ES" sz="5500" b="1" u="sng" dirty="0">
                <a:solidFill>
                  <a:srgbClr val="FF0000"/>
                </a:solidFill>
                <a:latin typeface="Trebuchet MS" pitchFamily="34" charset="0"/>
              </a:rPr>
              <a:t>EMPRESA EJEMPLO  CENTRALITA + 2 TERMINALES IP </a:t>
            </a:r>
            <a:r>
              <a:rPr lang="es-ES" sz="5500" b="1" u="sng" dirty="0" smtClean="0">
                <a:solidFill>
                  <a:srgbClr val="FF0000"/>
                </a:solidFill>
                <a:latin typeface="Trebuchet MS" pitchFamily="34" charset="0"/>
              </a:rPr>
              <a:t>        +</a:t>
            </a:r>
            <a:r>
              <a:rPr lang="es-ES" sz="5500" b="1" u="sng" dirty="0">
                <a:solidFill>
                  <a:srgbClr val="FF0000"/>
                </a:solidFill>
                <a:latin typeface="Trebuchet MS" pitchFamily="34" charset="0"/>
              </a:rPr>
              <a:t>1 ENLACE GSM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461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COSTES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endParaRPr lang="es-ES" sz="2000" dirty="0" smtClean="0">
              <a:latin typeface="Trebuchet MS" pitchFamily="34" charset="0"/>
            </a:endParaRPr>
          </a:p>
          <a:p>
            <a:pPr marL="0" indent="0" fontAlgn="base">
              <a:buNone/>
            </a:pPr>
            <a:endParaRPr lang="es-ES" sz="2000" dirty="0">
              <a:latin typeface="Trebuchet MS" pitchFamily="34" charset="0"/>
            </a:endParaRPr>
          </a:p>
          <a:p>
            <a:pPr marL="0" indent="0" fontAlgn="base">
              <a:buNone/>
            </a:pPr>
            <a:endParaRPr lang="es-ES" sz="20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13793"/>
              </p:ext>
            </p:extLst>
          </p:nvPr>
        </p:nvGraphicFramePr>
        <p:xfrm>
          <a:off x="1524000" y="1397000"/>
          <a:ext cx="6144344" cy="2468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51174"/>
                <a:gridCol w="1693170"/>
              </a:tblGrid>
              <a:tr h="32352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DISPOSITIVO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COSTE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3522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Centralita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UC6202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225€</a:t>
                      </a:r>
                      <a:endParaRPr lang="es-ES" dirty="0"/>
                    </a:p>
                  </a:txBody>
                  <a:tcPr/>
                </a:tc>
              </a:tr>
              <a:tr h="32352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rebuchet MS" pitchFamily="34" charset="0"/>
                        </a:rPr>
                        <a:t>Switch </a:t>
                      </a:r>
                      <a:r>
                        <a:rPr lang="en-US" sz="1800" dirty="0" err="1" smtClean="0">
                          <a:latin typeface="Trebuchet MS" pitchFamily="34" charset="0"/>
                        </a:rPr>
                        <a:t>PoE</a:t>
                      </a:r>
                      <a:r>
                        <a:rPr lang="en-US" sz="1800" dirty="0" smtClean="0">
                          <a:latin typeface="Trebuchet MS" pitchFamily="34" charset="0"/>
                        </a:rPr>
                        <a:t> 4 </a:t>
                      </a:r>
                      <a:r>
                        <a:rPr lang="en-US" sz="1800" dirty="0" err="1" smtClean="0">
                          <a:latin typeface="Trebuchet MS" pitchFamily="34" charset="0"/>
                        </a:rPr>
                        <a:t>puertos</a:t>
                      </a:r>
                      <a:r>
                        <a:rPr lang="en-US" sz="1800" dirty="0" smtClean="0">
                          <a:latin typeface="Trebuchet MS" pitchFamily="34" charset="0"/>
                        </a:rPr>
                        <a:t> 10/100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52€</a:t>
                      </a:r>
                      <a:endParaRPr lang="es-ES" dirty="0"/>
                    </a:p>
                  </a:txBody>
                  <a:tcPr/>
                </a:tc>
              </a:tr>
              <a:tr h="3235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Teléfono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1625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40€</a:t>
                      </a:r>
                      <a:endParaRPr lang="es-ES" dirty="0"/>
                    </a:p>
                  </a:txBody>
                  <a:tcPr/>
                </a:tc>
              </a:tr>
              <a:tr h="3235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Teléfono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2160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105€</a:t>
                      </a:r>
                    </a:p>
                  </a:txBody>
                  <a:tcPr/>
                </a:tc>
              </a:tr>
              <a:tr h="558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>
                          <a:latin typeface="Trebuchet MS" pitchFamily="34" charset="0"/>
                        </a:rPr>
                        <a:t>Enlace GSM de 1 canal </a:t>
                      </a:r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250€</a:t>
                      </a:r>
                    </a:p>
                    <a:p>
                      <a:endParaRPr lang="es-E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403648" y="4005064"/>
            <a:ext cx="6264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Trebuchet MS" pitchFamily="34" charset="0"/>
              </a:rPr>
              <a:t>En esta Oferta una vez adquiridos los productos , que se os quedan en propiedad, solo tendréis que pagar los 59,95€ de la línea de fibra, y las llamadas realizadas, a fijos.</a:t>
            </a:r>
          </a:p>
          <a:p>
            <a:r>
              <a:rPr lang="es-ES" dirty="0" smtClean="0">
                <a:latin typeface="Trebuchet MS" pitchFamily="34" charset="0"/>
              </a:rPr>
              <a:t>Las llamadas a móviles he incluido el enlace </a:t>
            </a:r>
            <a:r>
              <a:rPr lang="es-ES" dirty="0" err="1" smtClean="0">
                <a:latin typeface="Trebuchet MS" pitchFamily="34" charset="0"/>
              </a:rPr>
              <a:t>Gsm</a:t>
            </a:r>
            <a:r>
              <a:rPr lang="es-ES" dirty="0" smtClean="0">
                <a:latin typeface="Trebuchet MS" pitchFamily="34" charset="0"/>
              </a:rPr>
              <a:t> para pagar una tarifa plana,  de 20€, y poder hacer llamadas ilimitadas, falta valorar el consumo de móvil que realizáis.</a:t>
            </a:r>
            <a:endParaRPr lang="es-ES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6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CONFIGURACION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endParaRPr lang="es-ES" sz="2000" dirty="0" smtClean="0">
              <a:latin typeface="Trebuchet MS" pitchFamily="34" charset="0"/>
            </a:endParaRPr>
          </a:p>
          <a:p>
            <a:pPr marL="0" indent="0" fontAlgn="base">
              <a:buNone/>
            </a:pPr>
            <a:endParaRPr lang="es-ES" sz="2000" dirty="0">
              <a:latin typeface="Trebuchet MS" pitchFamily="34" charset="0"/>
            </a:endParaRPr>
          </a:p>
          <a:p>
            <a:pPr marL="0" indent="0" fontAlgn="base">
              <a:buNone/>
            </a:pPr>
            <a:endParaRPr lang="es-ES" sz="20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181015"/>
              </p:ext>
            </p:extLst>
          </p:nvPr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16152"/>
                <a:gridCol w="16798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DISPOSITIVO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COSTE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Centralita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UC6202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120€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rebuchet MS" pitchFamily="34" charset="0"/>
                        </a:rPr>
                        <a:t>Switch </a:t>
                      </a:r>
                      <a:r>
                        <a:rPr lang="en-US" sz="1800" dirty="0" err="1" smtClean="0">
                          <a:latin typeface="Trebuchet MS" pitchFamily="34" charset="0"/>
                        </a:rPr>
                        <a:t>PoE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000€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Teléfono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1625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010€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Teléfono IP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GrandStream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2610€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012€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>
                          <a:latin typeface="Trebuchet MS" pitchFamily="34" charset="0"/>
                        </a:rPr>
                        <a:t>Enlace GSM de 1 canal 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080€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403648" y="3861048"/>
            <a:ext cx="6264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Trebuchet MS" pitchFamily="34" charset="0"/>
              </a:rPr>
              <a:t>Una vez configurada la centralita, el acceso y cambio de opciones, es una labor, con una dificultad técnica mínima.</a:t>
            </a:r>
          </a:p>
          <a:p>
            <a:r>
              <a:rPr lang="es-ES" dirty="0" smtClean="0">
                <a:latin typeface="Trebuchet MS" pitchFamily="34" charset="0"/>
              </a:rPr>
              <a:t>Les presentaremos un documento para realizar los cambios mas rutinarios, en un entorno WEB de fácil visualización.</a:t>
            </a:r>
          </a:p>
          <a:p>
            <a:r>
              <a:rPr lang="es-ES" dirty="0" smtClean="0">
                <a:latin typeface="Trebuchet MS" pitchFamily="34" charset="0"/>
              </a:rPr>
              <a:t>Nosotros  la dejaremos configurada para el primer año.</a:t>
            </a:r>
          </a:p>
          <a:p>
            <a:r>
              <a:rPr lang="es-ES" dirty="0" smtClean="0">
                <a:latin typeface="Trebuchet MS" pitchFamily="34" charset="0"/>
              </a:rPr>
              <a:t>Es aconsejable, adquirir nuestro bono de soporte para rapidez en resolución de problemas.</a:t>
            </a:r>
            <a:endParaRPr lang="es-ES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16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4" y="332656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SOPORTE</a:t>
            </a:r>
            <a:endParaRPr lang="es-ES" dirty="0">
              <a:latin typeface="Trebuchet MS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241577"/>
              </p:ext>
            </p:extLst>
          </p:nvPr>
        </p:nvGraphicFramePr>
        <p:xfrm>
          <a:off x="1524000" y="1397000"/>
          <a:ext cx="6096000" cy="238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16152"/>
                <a:gridCol w="16798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SERVICIO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COSTE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Visita un día mensual tres horas de trabajo,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incluye desplazamiento.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60 €/mes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noProof="0" dirty="0" smtClean="0">
                          <a:latin typeface="Trebuchet MS" pitchFamily="34" charset="0"/>
                        </a:rPr>
                        <a:t>Visita dos días mensual tres horas de trabajo</a:t>
                      </a:r>
                      <a:r>
                        <a:rPr lang="es-ES" sz="1800" baseline="0" noProof="0" dirty="0" smtClean="0">
                          <a:latin typeface="Trebuchet MS" pitchFamily="34" charset="0"/>
                        </a:rPr>
                        <a:t> ,incluye desplazamiento.</a:t>
                      </a:r>
                      <a:endParaRPr lang="es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110 €/mes</a:t>
                      </a:r>
                      <a:endParaRPr lang="es-E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Horas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fuera de bono</a:t>
                      </a:r>
                      <a:endParaRPr lang="es-ES" dirty="0" smtClean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30 €/Hora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Trebuchet MS" pitchFamily="34" charset="0"/>
                        </a:rPr>
                        <a:t>Desplazamiento  Metropolitano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11,32 €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403648" y="4005064"/>
            <a:ext cx="6264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Trebuchet MS" pitchFamily="34" charset="0"/>
              </a:rPr>
              <a:t>En nuestros servicios esta incluido tanto el mantenimiento de la centralita, como el del resto de los dispositivos informáticos, de sus dependencias, o personales, tales como Móviles, tabletas, etc.</a:t>
            </a:r>
          </a:p>
          <a:p>
            <a:r>
              <a:rPr lang="es-ES" dirty="0" smtClean="0">
                <a:latin typeface="Trebuchet MS" pitchFamily="34" charset="0"/>
              </a:rPr>
              <a:t>Todos los dispositivos tienen una garantía de 24 meses.</a:t>
            </a:r>
          </a:p>
          <a:p>
            <a:r>
              <a:rPr lang="es-ES" dirty="0" smtClean="0">
                <a:latin typeface="Trebuchet MS" pitchFamily="34" charset="0"/>
              </a:rPr>
              <a:t>Los precios no incluyen el IVA.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24243" y="5777166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FF0000"/>
                </a:solidFill>
                <a:latin typeface="Trebuchet MS" pitchFamily="34" charset="0"/>
              </a:rPr>
              <a:t>KETKAL  C/ Del Lilà, 1 08017-Barcelona </a:t>
            </a:r>
            <a:r>
              <a:rPr lang="es-ES" sz="2000" dirty="0">
                <a:solidFill>
                  <a:srgbClr val="FF0000"/>
                </a:solidFill>
                <a:latin typeface="Trebuchet MS" pitchFamily="34" charset="0"/>
              </a:rPr>
              <a:t>Tel: </a:t>
            </a:r>
            <a:r>
              <a:rPr lang="es-ES" sz="2000" dirty="0" smtClean="0">
                <a:solidFill>
                  <a:srgbClr val="FF0000"/>
                </a:solidFill>
                <a:latin typeface="Trebuchet MS" pitchFamily="34" charset="0"/>
              </a:rPr>
              <a:t>669 101 111</a:t>
            </a:r>
          </a:p>
          <a:p>
            <a:pPr algn="ctr"/>
            <a:r>
              <a:rPr lang="es-ES" sz="2000" dirty="0" smtClean="0">
                <a:solidFill>
                  <a:srgbClr val="FF0000"/>
                </a:solidFill>
                <a:latin typeface="Trebuchet MS" pitchFamily="34" charset="0"/>
              </a:rPr>
              <a:t>www.ketkal.com </a:t>
            </a:r>
            <a:endParaRPr lang="es-ES" sz="2000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72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CONECTIVIDAD DE LA SEDE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latin typeface="Trebuchet MS" pitchFamily="34" charset="0"/>
              </a:rPr>
              <a:t>Velocidad 300 Mbps/300 Mbps 59€</a:t>
            </a: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		Línea Suministrada por </a:t>
            </a:r>
          </a:p>
          <a:p>
            <a:pPr marL="0" indent="0">
              <a:buNone/>
            </a:pPr>
            <a:r>
              <a:rPr lang="es-ES" dirty="0" smtClean="0"/>
              <a:t> 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976" y="3486293"/>
            <a:ext cx="561022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9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5448"/>
            <a:ext cx="7632847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Trebuchet MS" pitchFamily="34" charset="0"/>
              </a:rPr>
              <a:t>PORTABILIDAD GEOGRAFICOS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7704855" cy="5394152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Numeración  93XXXXXX ; 93XXXXXX.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Núm. Geográfica: 1 € por numeración/mes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Canales de comunicación 4€ por canal/mes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Facturación Minutos a razón de tabla adjunta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257051"/>
              </p:ext>
            </p:extLst>
          </p:nvPr>
        </p:nvGraphicFramePr>
        <p:xfrm>
          <a:off x="1235713" y="3356992"/>
          <a:ext cx="6240524" cy="2926080"/>
        </p:xfrm>
        <a:graphic>
          <a:graphicData uri="http://schemas.openxmlformats.org/drawingml/2006/table">
            <a:tbl>
              <a:tblPr firstRow="1" bandCol="1">
                <a:tableStyleId>{21E4AEA4-8DFA-4A89-87EB-49C32662AFE0}</a:tableStyleId>
              </a:tblPr>
              <a:tblGrid>
                <a:gridCol w="1560131"/>
                <a:gridCol w="1560131"/>
                <a:gridCol w="1560131"/>
                <a:gridCol w="1560131"/>
              </a:tblGrid>
              <a:tr h="13769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Minutos/Fijo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Importe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Trebuchet MS" pitchFamily="34" charset="0"/>
                        </a:rPr>
                        <a:t>Minutos/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Mov</a:t>
                      </a:r>
                      <a:endParaRPr lang="es-ES" dirty="0" smtClean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rebuchet MS" pitchFamily="34" charset="0"/>
                        </a:rPr>
                        <a:t>Importe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150/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2,5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002 € 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0200/3,2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r>
                        <a:rPr lang="es-ES" dirty="0" smtClean="0">
                          <a:latin typeface="Trebuchet MS" pitchFamily="34" charset="0"/>
                        </a:rPr>
                        <a:t> 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015 € 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300/005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004 €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0300/005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020 €</a:t>
                      </a: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500/008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</a:t>
                      </a:r>
                      <a:r>
                        <a:rPr lang="es-ES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 smtClean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007 €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0500/8,3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</a:t>
                      </a:r>
                      <a:r>
                        <a:rPr lang="es-ES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 smtClean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025 €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1000/016Hrs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015 €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1000/016Hrs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050 €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3000/050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040 €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2000/033 </a:t>
                      </a:r>
                      <a:r>
                        <a:rPr lang="es-ES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090 €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5000/083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</a:t>
                      </a:r>
                      <a:r>
                        <a:rPr lang="es-ES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070 €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3000/050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 </a:t>
                      </a:r>
                      <a:r>
                        <a:rPr lang="es-ES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125 €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Trebuchet MS" pitchFamily="34" charset="0"/>
                        </a:rPr>
                        <a:t>10000</a:t>
                      </a:r>
                      <a:r>
                        <a:rPr lang="es-ES" sz="1600" baseline="0" dirty="0" smtClean="0">
                          <a:latin typeface="Trebuchet MS" pitchFamily="34" charset="0"/>
                        </a:rPr>
                        <a:t>/166 </a:t>
                      </a:r>
                      <a:r>
                        <a:rPr lang="es-ES" sz="1600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130€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6000</a:t>
                      </a:r>
                      <a:r>
                        <a:rPr lang="es-ES" baseline="0" dirty="0" smtClean="0">
                          <a:latin typeface="Trebuchet MS" pitchFamily="34" charset="0"/>
                        </a:rPr>
                        <a:t>/100 </a:t>
                      </a:r>
                      <a:r>
                        <a:rPr lang="es-ES" baseline="0" dirty="0" err="1" smtClean="0">
                          <a:latin typeface="Trebuchet MS" pitchFamily="34" charset="0"/>
                        </a:rPr>
                        <a:t>Hrs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Trebuchet MS" pitchFamily="34" charset="0"/>
                        </a:rPr>
                        <a:t> 240 €</a:t>
                      </a:r>
                      <a:endParaRPr lang="es-ES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62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66" y="116632"/>
            <a:ext cx="7632847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8666" y="274638"/>
            <a:ext cx="7632847" cy="1143000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Trebuchet MS" pitchFamily="34" charset="0"/>
              </a:rPr>
              <a:t>PORTABILIDAD	MOVILES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 Numeración   6XXXXXX;6XXXXXX</a:t>
            </a:r>
          </a:p>
          <a:p>
            <a:pPr>
              <a:buFont typeface="Wingdings" pitchFamily="2" charset="2"/>
              <a:buChar char="ü"/>
            </a:pPr>
            <a:r>
              <a:rPr lang="es-ES" dirty="0">
                <a:latin typeface="Trebuchet MS" pitchFamily="34" charset="0"/>
              </a:rPr>
              <a:t> </a:t>
            </a:r>
            <a:r>
              <a:rPr lang="es-ES" dirty="0" smtClean="0">
                <a:latin typeface="Trebuchet MS" pitchFamily="34" charset="0"/>
              </a:rPr>
              <a:t>Ilimitadas Max. </a:t>
            </a:r>
            <a:r>
              <a:rPr lang="es-ES" dirty="0">
                <a:latin typeface="Trebuchet MS" pitchFamily="34" charset="0"/>
              </a:rPr>
              <a:t>180 </a:t>
            </a:r>
            <a:r>
              <a:rPr lang="es-ES" dirty="0" smtClean="0">
                <a:latin typeface="Trebuchet MS" pitchFamily="34" charset="0"/>
              </a:rPr>
              <a:t>destinos diferentes mes. </a:t>
            </a:r>
          </a:p>
          <a:p>
            <a:pPr>
              <a:buFont typeface="Wingdings" pitchFamily="2" charset="2"/>
              <a:buChar char="ü"/>
            </a:pPr>
            <a:r>
              <a:rPr lang="es-ES" dirty="0">
                <a:latin typeface="Trebuchet MS" pitchFamily="34" charset="0"/>
              </a:rPr>
              <a:t> </a:t>
            </a:r>
            <a:r>
              <a:rPr lang="es-ES" dirty="0" smtClean="0">
                <a:latin typeface="Trebuchet MS" pitchFamily="34" charset="0"/>
              </a:rPr>
              <a:t>25 </a:t>
            </a:r>
            <a:r>
              <a:rPr lang="es-ES" dirty="0">
                <a:latin typeface="Trebuchet MS" pitchFamily="34" charset="0"/>
              </a:rPr>
              <a:t>Gb </a:t>
            </a:r>
            <a:r>
              <a:rPr lang="es-ES" dirty="0" smtClean="0">
                <a:latin typeface="Trebuchet MS" pitchFamily="34" charset="0"/>
              </a:rPr>
              <a:t>Navegación</a:t>
            </a:r>
          </a:p>
          <a:p>
            <a:r>
              <a:rPr lang="es-ES" dirty="0" smtClean="0">
                <a:latin typeface="Trebuchet MS" pitchFamily="34" charset="0"/>
              </a:rPr>
              <a:t>20 Euros/Mes</a:t>
            </a:r>
          </a:p>
          <a:p>
            <a:r>
              <a:rPr lang="es-ES" dirty="0">
                <a:latin typeface="Trebuchet MS" pitchFamily="34" charset="0"/>
              </a:rPr>
              <a:t>Permanencia 12 </a:t>
            </a:r>
            <a:r>
              <a:rPr lang="es-ES" dirty="0" smtClean="0">
                <a:latin typeface="Trebuchet MS" pitchFamily="34" charset="0"/>
              </a:rPr>
              <a:t>Meses </a:t>
            </a:r>
            <a:endParaRPr lang="es-ES" dirty="0">
              <a:latin typeface="Trebuchet MS" pitchFamily="34" charset="0"/>
            </a:endParaRPr>
          </a:p>
          <a:p>
            <a:r>
              <a:rPr lang="es-ES" dirty="0" smtClean="0">
                <a:latin typeface="Trebuchet MS" pitchFamily="34" charset="0"/>
              </a:rPr>
              <a:t>Los Precios no incluyen IVA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248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DISPOSITIVOS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Centralita </a:t>
            </a:r>
            <a:r>
              <a:rPr lang="es-ES" dirty="0">
                <a:latin typeface="Trebuchet MS" pitchFamily="34" charset="0"/>
              </a:rPr>
              <a:t>IP </a:t>
            </a:r>
            <a:r>
              <a:rPr lang="es-ES" dirty="0" err="1">
                <a:latin typeface="Trebuchet MS" pitchFamily="34" charset="0"/>
              </a:rPr>
              <a:t>GrandStream</a:t>
            </a:r>
            <a:r>
              <a:rPr lang="es-ES" dirty="0">
                <a:latin typeface="Trebuchet MS" pitchFamily="34" charset="0"/>
              </a:rPr>
              <a:t> </a:t>
            </a:r>
            <a:r>
              <a:rPr lang="es-ES" dirty="0" smtClean="0">
                <a:latin typeface="Trebuchet MS" pitchFamily="34" charset="0"/>
              </a:rPr>
              <a:t>UC6202 </a:t>
            </a: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4 </a:t>
            </a:r>
            <a:r>
              <a:rPr lang="es-ES" dirty="0">
                <a:latin typeface="Trebuchet MS" pitchFamily="34" charset="0"/>
              </a:rPr>
              <a:t>puertos, que soporta hasta 500 usuarios simultáneos, 50 cuentas troncales SIP y hasta </a:t>
            </a:r>
            <a:r>
              <a:rPr lang="es-ES" dirty="0" smtClean="0">
                <a:latin typeface="Trebuchet MS" pitchFamily="34" charset="0"/>
              </a:rPr>
              <a:t>45 </a:t>
            </a:r>
            <a:r>
              <a:rPr lang="es-ES" dirty="0">
                <a:latin typeface="Trebuchet MS" pitchFamily="34" charset="0"/>
              </a:rPr>
              <a:t>llamadas simultáneas. </a:t>
            </a:r>
            <a:r>
              <a:rPr lang="es-ES" dirty="0" smtClean="0">
                <a:latin typeface="Trebuchet MS" pitchFamily="34" charset="0"/>
              </a:rPr>
              <a:t>	</a:t>
            </a:r>
          </a:p>
          <a:p>
            <a:pPr marL="0" indent="0">
              <a:buNone/>
            </a:pPr>
            <a:r>
              <a:rPr lang="es-ES" dirty="0" smtClean="0"/>
              <a:t> 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dirty="0" smtClean="0">
                <a:latin typeface="Trebuchet MS" pitchFamily="34" charset="0"/>
              </a:rPr>
              <a:t>225 €</a:t>
            </a:r>
            <a:endParaRPr lang="es-ES" dirty="0">
              <a:latin typeface="Trebuchet MS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789040"/>
            <a:ext cx="3160018" cy="162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0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DISPOSITIVOS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00200"/>
            <a:ext cx="7704856" cy="4525963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en-US" sz="2000" dirty="0">
                <a:latin typeface="Trebuchet MS" pitchFamily="34" charset="0"/>
              </a:rPr>
              <a:t>Switch </a:t>
            </a:r>
            <a:r>
              <a:rPr lang="en-US" sz="2000" dirty="0" err="1">
                <a:latin typeface="Trebuchet MS" pitchFamily="34" charset="0"/>
              </a:rPr>
              <a:t>PoE</a:t>
            </a:r>
            <a:r>
              <a:rPr lang="en-US" sz="2000" dirty="0">
                <a:latin typeface="Trebuchet MS" pitchFamily="34" charset="0"/>
              </a:rPr>
              <a:t> 4 </a:t>
            </a:r>
            <a:r>
              <a:rPr lang="en-US" sz="2000" dirty="0" err="1">
                <a:latin typeface="Trebuchet MS" pitchFamily="34" charset="0"/>
              </a:rPr>
              <a:t>puertos</a:t>
            </a:r>
            <a:r>
              <a:rPr lang="en-US" sz="2000" dirty="0">
                <a:latin typeface="Trebuchet MS" pitchFamily="34" charset="0"/>
              </a:rPr>
              <a:t> 10/100 +1 Uplink 58W 802.3at Layer 2 </a:t>
            </a:r>
          </a:p>
          <a:p>
            <a:r>
              <a:rPr lang="es-ES" sz="2000" dirty="0" err="1">
                <a:latin typeface="Trebuchet MS" pitchFamily="34" charset="0"/>
              </a:rPr>
              <a:t>Switch</a:t>
            </a:r>
            <a:r>
              <a:rPr lang="es-ES" sz="2000" dirty="0">
                <a:latin typeface="Trebuchet MS" pitchFamily="34" charset="0"/>
              </a:rPr>
              <a:t> </a:t>
            </a:r>
            <a:r>
              <a:rPr lang="es-ES" sz="2000" dirty="0" err="1">
                <a:latin typeface="Trebuchet MS" pitchFamily="34" charset="0"/>
              </a:rPr>
              <a:t>PoE</a:t>
            </a:r>
            <a:r>
              <a:rPr lang="es-ES" sz="2000" dirty="0">
                <a:latin typeface="Trebuchet MS" pitchFamily="34" charset="0"/>
              </a:rPr>
              <a:t> capa 2, de 4 puertos. </a:t>
            </a:r>
          </a:p>
          <a:p>
            <a:r>
              <a:rPr lang="es-ES" sz="2000" dirty="0" smtClean="0">
                <a:latin typeface="Trebuchet MS" pitchFamily="34" charset="0"/>
              </a:rPr>
              <a:t>Soporta </a:t>
            </a:r>
            <a:r>
              <a:rPr lang="es-ES" sz="2000" dirty="0">
                <a:latin typeface="Trebuchet MS" pitchFamily="34" charset="0"/>
              </a:rPr>
              <a:t>estándar IEEE802.3 </a:t>
            </a:r>
            <a:r>
              <a:rPr lang="es-ES" sz="2000" dirty="0" err="1">
                <a:latin typeface="Trebuchet MS" pitchFamily="34" charset="0"/>
              </a:rPr>
              <a:t>af</a:t>
            </a:r>
            <a:r>
              <a:rPr lang="es-ES" sz="2000" dirty="0">
                <a:latin typeface="Trebuchet MS" pitchFamily="34" charset="0"/>
              </a:rPr>
              <a:t> y at indistintamente. </a:t>
            </a:r>
          </a:p>
          <a:p>
            <a:r>
              <a:rPr lang="es-ES" sz="2000" dirty="0" smtClean="0">
                <a:latin typeface="Trebuchet MS" pitchFamily="34" charset="0"/>
              </a:rPr>
              <a:t>Cumple </a:t>
            </a:r>
            <a:r>
              <a:rPr lang="es-ES" sz="2000" dirty="0">
                <a:latin typeface="Trebuchet MS" pitchFamily="34" charset="0"/>
              </a:rPr>
              <a:t>con IEEE802.3, IEEE802.3u and IEEE802.3X. </a:t>
            </a:r>
          </a:p>
          <a:p>
            <a:r>
              <a:rPr lang="es-ES" sz="2000" dirty="0" smtClean="0">
                <a:latin typeface="Trebuchet MS" pitchFamily="34" charset="0"/>
              </a:rPr>
              <a:t>1 </a:t>
            </a:r>
            <a:r>
              <a:rPr lang="es-ES" sz="2000" dirty="0">
                <a:latin typeface="Trebuchet MS" pitchFamily="34" charset="0"/>
              </a:rPr>
              <a:t>puerto 10/100 Base-T. </a:t>
            </a:r>
          </a:p>
          <a:p>
            <a:r>
              <a:rPr lang="es-ES" sz="2000" dirty="0" smtClean="0">
                <a:latin typeface="Trebuchet MS" pitchFamily="34" charset="0"/>
              </a:rPr>
              <a:t>4 </a:t>
            </a:r>
            <a:r>
              <a:rPr lang="es-ES" sz="2000" dirty="0">
                <a:latin typeface="Trebuchet MS" pitchFamily="34" charset="0"/>
              </a:rPr>
              <a:t>puertos 10/100 Base-T(</a:t>
            </a:r>
            <a:r>
              <a:rPr lang="es-ES" sz="2000" dirty="0" err="1">
                <a:latin typeface="Trebuchet MS" pitchFamily="34" charset="0"/>
              </a:rPr>
              <a:t>PoE</a:t>
            </a:r>
            <a:r>
              <a:rPr lang="es-ES" sz="2000" dirty="0">
                <a:latin typeface="Trebuchet MS" pitchFamily="34" charset="0"/>
              </a:rPr>
              <a:t> </a:t>
            </a:r>
            <a:r>
              <a:rPr lang="es-ES" sz="2000" dirty="0" err="1">
                <a:latin typeface="Trebuchet MS" pitchFamily="34" charset="0"/>
              </a:rPr>
              <a:t>power</a:t>
            </a:r>
            <a:r>
              <a:rPr lang="es-ES" sz="2000" dirty="0">
                <a:latin typeface="Trebuchet MS" pitchFamily="34" charset="0"/>
              </a:rPr>
              <a:t> </a:t>
            </a:r>
            <a:r>
              <a:rPr lang="es-ES" sz="2000" dirty="0" err="1">
                <a:latin typeface="Trebuchet MS" pitchFamily="34" charset="0"/>
              </a:rPr>
              <a:t>supply</a:t>
            </a:r>
            <a:r>
              <a:rPr lang="es-ES" sz="2000" dirty="0">
                <a:latin typeface="Trebuchet MS" pitchFamily="34" charset="0"/>
              </a:rPr>
              <a:t>). </a:t>
            </a:r>
          </a:p>
          <a:p>
            <a:r>
              <a:rPr lang="es-ES" sz="2000" dirty="0" smtClean="0">
                <a:latin typeface="Trebuchet MS" pitchFamily="34" charset="0"/>
              </a:rPr>
              <a:t>Temperatura </a:t>
            </a:r>
            <a:r>
              <a:rPr lang="es-ES" sz="2000" dirty="0">
                <a:latin typeface="Trebuchet MS" pitchFamily="34" charset="0"/>
              </a:rPr>
              <a:t>de trabajo: -10°C ~ 50°C. </a:t>
            </a:r>
          </a:p>
          <a:p>
            <a:r>
              <a:rPr lang="es-ES" sz="2000" dirty="0" smtClean="0">
                <a:latin typeface="Trebuchet MS" pitchFamily="34" charset="0"/>
              </a:rPr>
              <a:t>Dimensiones </a:t>
            </a:r>
            <a:r>
              <a:rPr lang="es-ES" sz="2000" dirty="0">
                <a:latin typeface="Trebuchet MS" pitchFamily="34" charset="0"/>
              </a:rPr>
              <a:t>y peso: 100x100x26mm / 259g.</a:t>
            </a:r>
          </a:p>
          <a:p>
            <a:pPr fontAlgn="base"/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fontAlgn="base"/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fontAlgn="base"/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lvl="1" fontAlgn="base"/>
            <a:endParaRPr lang="es-ES" sz="1600" dirty="0" smtClean="0">
              <a:latin typeface="Trebuchet MS" pitchFamily="34" charset="0"/>
            </a:endParaRP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				</a:t>
            </a:r>
          </a:p>
          <a:p>
            <a:pPr marL="0" indent="0">
              <a:buNone/>
            </a:pPr>
            <a:r>
              <a:rPr lang="es-ES" dirty="0">
                <a:latin typeface="Trebuchet MS" pitchFamily="34" charset="0"/>
              </a:rPr>
              <a:t>	</a:t>
            </a:r>
            <a:r>
              <a:rPr lang="es-ES" dirty="0" smtClean="0">
                <a:latin typeface="Trebuchet MS" pitchFamily="34" charset="0"/>
              </a:rPr>
              <a:t>			52 €</a:t>
            </a:r>
          </a:p>
          <a:p>
            <a:pPr marL="0" indent="0">
              <a:buNone/>
            </a:pPr>
            <a:endParaRPr lang="es-ES" dirty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717032"/>
            <a:ext cx="187220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1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DISPOSITIVOS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91878"/>
            <a:ext cx="7859216" cy="507342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Teléfono </a:t>
            </a:r>
            <a:r>
              <a:rPr lang="es-ES" dirty="0">
                <a:latin typeface="Trebuchet MS" pitchFamily="34" charset="0"/>
              </a:rPr>
              <a:t>IP </a:t>
            </a:r>
            <a:r>
              <a:rPr lang="es-ES" dirty="0" err="1">
                <a:latin typeface="Trebuchet MS" pitchFamily="34" charset="0"/>
              </a:rPr>
              <a:t>GrandStream</a:t>
            </a:r>
            <a:r>
              <a:rPr lang="es-ES" dirty="0">
                <a:latin typeface="Trebuchet MS" pitchFamily="34" charset="0"/>
              </a:rPr>
              <a:t> 1625 </a:t>
            </a:r>
            <a:endParaRPr lang="es-ES" dirty="0" smtClean="0">
              <a:latin typeface="Trebuchet MS" pitchFamily="34" charset="0"/>
            </a:endParaRP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sz="2400" dirty="0" smtClean="0">
                <a:latin typeface="Trebuchet MS" pitchFamily="34" charset="0"/>
              </a:rPr>
              <a:t>- Pantalla </a:t>
            </a:r>
            <a:r>
              <a:rPr lang="es-ES" sz="2400" dirty="0">
                <a:latin typeface="Trebuchet MS" pitchFamily="34" charset="0"/>
              </a:rPr>
              <a:t>LCD </a:t>
            </a:r>
            <a:r>
              <a:rPr lang="es-ES" sz="2400" dirty="0" smtClean="0">
                <a:latin typeface="Trebuchet MS" pitchFamily="34" charset="0"/>
              </a:rPr>
              <a:t>de 132 x 48</a:t>
            </a:r>
            <a:br>
              <a:rPr lang="es-ES" sz="2400" dirty="0" smtClean="0">
                <a:latin typeface="Trebuchet MS" pitchFamily="34" charset="0"/>
              </a:rPr>
            </a:br>
            <a:r>
              <a:rPr lang="es-ES" sz="2400" dirty="0" smtClean="0">
                <a:latin typeface="Trebuchet MS" pitchFamily="34" charset="0"/>
              </a:rPr>
              <a:t> - </a:t>
            </a:r>
            <a:r>
              <a:rPr lang="es-ES" sz="2400" dirty="0">
                <a:latin typeface="Trebuchet MS" pitchFamily="34" charset="0"/>
              </a:rPr>
              <a:t>Puertos dobles de red de 10/100m</a:t>
            </a:r>
            <a:br>
              <a:rPr lang="es-ES" sz="2400" dirty="0">
                <a:latin typeface="Trebuchet MS" pitchFamily="34" charset="0"/>
              </a:rPr>
            </a:br>
            <a:r>
              <a:rPr lang="es-ES" sz="2400" dirty="0" smtClean="0">
                <a:latin typeface="Trebuchet MS" pitchFamily="34" charset="0"/>
              </a:rPr>
              <a:t> - </a:t>
            </a:r>
            <a:r>
              <a:rPr lang="es-ES" sz="2400" dirty="0">
                <a:latin typeface="Trebuchet MS" pitchFamily="34" charset="0"/>
              </a:rPr>
              <a:t>POE </a:t>
            </a:r>
            <a:r>
              <a:rPr lang="es-ES" sz="2400" dirty="0" smtClean="0">
                <a:latin typeface="Trebuchet MS" pitchFamily="34" charset="0"/>
              </a:rPr>
              <a:t>integrado</a:t>
            </a:r>
          </a:p>
          <a:p>
            <a:pPr marL="0" indent="0">
              <a:buNone/>
            </a:pPr>
            <a:r>
              <a:rPr lang="es-ES" sz="2400" dirty="0" smtClean="0"/>
              <a:t> </a:t>
            </a:r>
            <a:r>
              <a:rPr lang="es-ES" sz="2400" dirty="0">
                <a:latin typeface="Trebuchet MS" pitchFamily="34" charset="0"/>
              </a:rPr>
              <a:t>- 2 teclas de línea bicolor (con 2 cuentas SIP </a:t>
            </a:r>
            <a:r>
              <a:rPr lang="es-ES" sz="2400" dirty="0" smtClean="0">
                <a:latin typeface="Trebuchet MS" pitchFamily="34" charset="0"/>
              </a:rPr>
              <a:t>)</a:t>
            </a:r>
            <a:endParaRPr lang="es-ES" sz="2400" dirty="0">
              <a:latin typeface="Trebuchet MS" pitchFamily="34" charset="0"/>
            </a:endParaRPr>
          </a:p>
          <a:p>
            <a:pPr marL="0" indent="0">
              <a:buNone/>
            </a:pPr>
            <a:endParaRPr lang="es-ES" sz="2400" dirty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 smtClean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s-ES" dirty="0" smtClean="0">
                <a:latin typeface="Trebuchet MS" pitchFamily="34" charset="0"/>
              </a:rPr>
              <a:t>40 €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60" y="3501008"/>
            <a:ext cx="1620846" cy="162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6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DISPOSITIVOS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91878"/>
            <a:ext cx="7859216" cy="507342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latin typeface="Trebuchet MS" pitchFamily="34" charset="0"/>
              </a:rPr>
              <a:t>Teléfono </a:t>
            </a:r>
            <a:r>
              <a:rPr lang="es-ES" dirty="0">
                <a:latin typeface="Trebuchet MS" pitchFamily="34" charset="0"/>
              </a:rPr>
              <a:t>IP </a:t>
            </a:r>
            <a:r>
              <a:rPr lang="es-ES" dirty="0" err="1">
                <a:latin typeface="Trebuchet MS" pitchFamily="34" charset="0"/>
              </a:rPr>
              <a:t>GrandStream</a:t>
            </a:r>
            <a:r>
              <a:rPr lang="es-ES" dirty="0">
                <a:latin typeface="Trebuchet MS" pitchFamily="34" charset="0"/>
              </a:rPr>
              <a:t> </a:t>
            </a:r>
            <a:r>
              <a:rPr lang="es-ES" dirty="0" smtClean="0">
                <a:latin typeface="Trebuchet MS" pitchFamily="34" charset="0"/>
              </a:rPr>
              <a:t>2160 </a:t>
            </a: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sz="2400" dirty="0" smtClean="0">
                <a:latin typeface="Trebuchet MS" pitchFamily="34" charset="0"/>
              </a:rPr>
              <a:t>- Pantalla LCD de 4.3’’ Color </a:t>
            </a:r>
          </a:p>
          <a:p>
            <a:pPr marL="0" indent="0">
              <a:buNone/>
            </a:pPr>
            <a:r>
              <a:rPr lang="es-ES" sz="2400" dirty="0">
                <a:latin typeface="Trebuchet MS" pitchFamily="34" charset="0"/>
              </a:rPr>
              <a:t> </a:t>
            </a:r>
            <a:r>
              <a:rPr lang="es-ES" sz="2400" dirty="0" smtClean="0">
                <a:latin typeface="Trebuchet MS" pitchFamily="34" charset="0"/>
              </a:rPr>
              <a:t>- </a:t>
            </a:r>
            <a:r>
              <a:rPr lang="es-ES" sz="2400" dirty="0">
                <a:latin typeface="Trebuchet MS" pitchFamily="34" charset="0"/>
              </a:rPr>
              <a:t>Puertos dobles de red de 10/100m</a:t>
            </a:r>
            <a:br>
              <a:rPr lang="es-ES" sz="2400" dirty="0">
                <a:latin typeface="Trebuchet MS" pitchFamily="34" charset="0"/>
              </a:rPr>
            </a:br>
            <a:r>
              <a:rPr lang="es-ES" sz="2400" dirty="0" smtClean="0">
                <a:latin typeface="Trebuchet MS" pitchFamily="34" charset="0"/>
              </a:rPr>
              <a:t> - </a:t>
            </a:r>
            <a:r>
              <a:rPr lang="es-ES" sz="2400" dirty="0">
                <a:latin typeface="Trebuchet MS" pitchFamily="34" charset="0"/>
              </a:rPr>
              <a:t>POE </a:t>
            </a:r>
            <a:r>
              <a:rPr lang="es-ES" sz="2400" dirty="0" smtClean="0">
                <a:latin typeface="Trebuchet MS" pitchFamily="34" charset="0"/>
              </a:rPr>
              <a:t>integrado</a:t>
            </a:r>
          </a:p>
          <a:p>
            <a:pPr marL="0" indent="0">
              <a:buNone/>
            </a:pPr>
            <a:r>
              <a:rPr lang="es-ES" sz="2400" dirty="0" smtClean="0"/>
              <a:t> </a:t>
            </a:r>
            <a:r>
              <a:rPr lang="es-ES" sz="2400" dirty="0">
                <a:latin typeface="Trebuchet MS" pitchFamily="34" charset="0"/>
              </a:rPr>
              <a:t>- Teclas BLF 24</a:t>
            </a:r>
          </a:p>
          <a:p>
            <a:pPr marL="0" indent="0" algn="ctr">
              <a:buNone/>
            </a:pPr>
            <a:endParaRPr lang="es-ES" dirty="0" smtClean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s-ES" smtClean="0">
                <a:latin typeface="Trebuchet MS" pitchFamily="34" charset="0"/>
              </a:rPr>
              <a:t>105 </a:t>
            </a:r>
            <a:r>
              <a:rPr lang="es-ES" dirty="0" smtClean="0">
                <a:latin typeface="Trebuchet MS" pitchFamily="34" charset="0"/>
              </a:rPr>
              <a:t>€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645024"/>
            <a:ext cx="1962551" cy="162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5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5000" contrast="-9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7095"/>
            <a:ext cx="7776864" cy="63238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DISPOSITIVOS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s-ES" sz="2000" dirty="0">
                <a:latin typeface="Trebuchet MS" pitchFamily="34" charset="0"/>
              </a:rPr>
              <a:t>Enlace GSM de 1 canal </a:t>
            </a:r>
          </a:p>
          <a:p>
            <a:pPr fontAlgn="base"/>
            <a:r>
              <a:rPr lang="es-ES" sz="2000" dirty="0">
                <a:latin typeface="Trebuchet MS" pitchFamily="34" charset="0"/>
              </a:rPr>
              <a:t>Interfaz </a:t>
            </a:r>
            <a:r>
              <a:rPr lang="es-ES" sz="2000" dirty="0" smtClean="0">
                <a:latin typeface="Trebuchet MS" pitchFamily="34" charset="0"/>
              </a:rPr>
              <a:t>teléfono </a:t>
            </a:r>
            <a:r>
              <a:rPr lang="es-ES" sz="2000" dirty="0">
                <a:latin typeface="Trebuchet MS" pitchFamily="34" charset="0"/>
              </a:rPr>
              <a:t>analógico o la línea centralita PBX </a:t>
            </a:r>
          </a:p>
          <a:p>
            <a:pPr fontAlgn="base"/>
            <a:r>
              <a:rPr lang="es-ES" sz="2000" dirty="0">
                <a:latin typeface="Trebuchet MS" pitchFamily="34" charset="0"/>
              </a:rPr>
              <a:t>Puerto serial para la conexión de datos (PC/FAX)</a:t>
            </a:r>
          </a:p>
          <a:p>
            <a:pPr fontAlgn="base"/>
            <a:r>
              <a:rPr lang="es-ES" sz="2000" dirty="0">
                <a:latin typeface="Trebuchet MS" pitchFamily="34" charset="0"/>
              </a:rPr>
              <a:t>Envío y recepción de fax por la computadora (PC FAX) </a:t>
            </a:r>
          </a:p>
          <a:p>
            <a:pPr fontAlgn="base"/>
            <a:r>
              <a:rPr lang="es-ES" sz="2000" dirty="0">
                <a:latin typeface="Trebuchet MS" pitchFamily="34" charset="0"/>
              </a:rPr>
              <a:t>Servidor SMS para envío y recepción de mensajes SMS </a:t>
            </a:r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fontAlgn="base"/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fontAlgn="base"/>
            <a:endParaRPr lang="es-ES" sz="2000" dirty="0" smtClean="0">
              <a:latin typeface="Trebuchet MS" pitchFamily="34" charset="0"/>
            </a:endParaRPr>
          </a:p>
          <a:p>
            <a:pPr fontAlgn="base"/>
            <a:endParaRPr lang="es-ES" sz="2000" dirty="0">
              <a:latin typeface="Trebuchet MS" pitchFamily="34" charset="0"/>
            </a:endParaRPr>
          </a:p>
          <a:p>
            <a:pPr lvl="1" fontAlgn="base"/>
            <a:endParaRPr lang="es-ES" sz="1600" dirty="0" smtClean="0">
              <a:latin typeface="Trebuchet MS" pitchFamily="34" charset="0"/>
            </a:endParaRPr>
          </a:p>
          <a:p>
            <a:pPr marL="0" indent="0">
              <a:buNone/>
            </a:pPr>
            <a:r>
              <a:rPr lang="es-ES" dirty="0" smtClean="0">
                <a:latin typeface="Trebuchet MS" pitchFamily="34" charset="0"/>
              </a:rPr>
              <a:t>				250 €</a:t>
            </a:r>
          </a:p>
          <a:p>
            <a:pPr marL="0" indent="0">
              <a:buNone/>
            </a:pPr>
            <a:endParaRPr lang="es-ES" dirty="0">
              <a:latin typeface="Trebuchet MS" pitchFamily="34" charset="0"/>
            </a:endParaRPr>
          </a:p>
          <a:p>
            <a:pPr marL="0" indent="0" algn="ctr">
              <a:buNone/>
            </a:pPr>
            <a:endParaRPr lang="es-ES" dirty="0">
              <a:latin typeface="Trebuchet MS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528" y="3396274"/>
            <a:ext cx="2196911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9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0">
        <p:cut/>
      </p:transition>
    </mc:Choice>
    <mc:Fallback xmlns="">
      <p:transition advTm="15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652</Words>
  <Application>Microsoft Office PowerPoint</Application>
  <PresentationFormat>Presentación en pantalla (4:3)</PresentationFormat>
  <Paragraphs>174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KETKAL COMUNICACIONES</vt:lpstr>
      <vt:lpstr>CONECTIVIDAD DE LA SEDE</vt:lpstr>
      <vt:lpstr>PORTABILIDAD GEOGRAFICOS</vt:lpstr>
      <vt:lpstr>PORTABILIDAD MOVILES</vt:lpstr>
      <vt:lpstr>DISPOSITIVOS </vt:lpstr>
      <vt:lpstr>DISPOSITIVOS </vt:lpstr>
      <vt:lpstr>DISPOSITIVOS </vt:lpstr>
      <vt:lpstr>DISPOSITIVOS </vt:lpstr>
      <vt:lpstr>DISPOSITIVOS </vt:lpstr>
      <vt:lpstr>COSTES</vt:lpstr>
      <vt:lpstr>CONFIGURACION</vt:lpstr>
      <vt:lpstr>SOPORTE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KETKAL COMUNICACIONES</dc:title>
  <dc:creator>user</dc:creator>
  <cp:lastModifiedBy>user</cp:lastModifiedBy>
  <cp:revision>91</cp:revision>
  <cp:lastPrinted>2019-08-05T11:04:36Z</cp:lastPrinted>
  <dcterms:created xsi:type="dcterms:W3CDTF">2019-08-05T08:58:05Z</dcterms:created>
  <dcterms:modified xsi:type="dcterms:W3CDTF">2019-08-06T09:03:33Z</dcterms:modified>
</cp:coreProperties>
</file>